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4" r:id="rId4"/>
    <p:sldId id="263" r:id="rId5"/>
    <p:sldId id="266" r:id="rId6"/>
    <p:sldId id="260" r:id="rId7"/>
    <p:sldId id="267" r:id="rId8"/>
    <p:sldId id="268" r:id="rId9"/>
    <p:sldId id="270" r:id="rId10"/>
    <p:sldId id="26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C8310E"/>
    <a:srgbClr val="A2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83449" autoAdjust="0"/>
  </p:normalViewPr>
  <p:slideViewPr>
    <p:cSldViewPr snapToGrid="0">
      <p:cViewPr>
        <p:scale>
          <a:sx n="57" d="100"/>
          <a:sy n="57" d="100"/>
        </p:scale>
        <p:origin x="20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6C3E-045A-4DCA-A450-178AB7D42747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A8113-FDBA-485E-AF2E-9E698A2E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86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A8113-FDBA-485E-AF2E-9E698A2E65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same data sources to expand our scope and cover all of Baltimore. </a:t>
            </a:r>
          </a:p>
          <a:p>
            <a:pPr marL="228600" indent="-228600" rtl="0" fontAlgn="base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data on existing pharmacies in Baltimore to also address the issue of pharmacy deserts in Baltimore.</a:t>
            </a:r>
          </a:p>
          <a:p>
            <a:pPr marL="228600" indent="-228600" rtl="0" fontAlgn="base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other American urban centers using same system of tracking HRSA health centers.</a:t>
            </a:r>
          </a:p>
          <a:p>
            <a:pPr marL="228600" indent="-228600" rtl="0" fontAlgn="base">
              <a:buFont typeface="+mj-lt"/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to include diverse forms  of healthcare providers in American urban centers.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45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deserts are areas where people are 1) live far away from supermarkets, 2) have low income, 3) and do not own vehicles</a:t>
            </a:r>
          </a:p>
          <a:p>
            <a:r>
              <a:rPr lang="en-US" dirty="0"/>
              <a:t>We are already familiar with the concept of food deserts, but the same concept can be applied to health care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54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0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57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income of US: $49, 445   		 </a:t>
            </a:r>
          </a:p>
          <a:p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Median income of Baltimore City: $42, 241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1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02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1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44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DA8113-FDBA-485E-AF2E-9E698A2E65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30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2DDBB-9B93-4763-8966-E68F8F77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204E259-3675-4376-AB66-023C3EAB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D2DFE8-E3A7-4B2A-82F7-6E5BAC5A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C19686-D07D-46C5-8D0E-5F05FE17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693B54-366D-4BFB-B45F-B2F15D85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6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CDAD3-808B-4C23-B6DF-1DFC51A5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3C3F5E-7B21-4ECA-8CF3-6B1A0B4E2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38208C-BC30-4D84-B04C-78A75F9F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E1E0FF-0548-4C86-90FB-B6665094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9AEC2D-389A-491E-96FA-5B5F7683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3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4B80219-A58C-41A0-A15C-B45F89E18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212BBB-64F3-4A4F-A88B-BB5C69238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FF2450-94C0-4F44-903F-3D1335FC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F15842-DA98-49E1-8BEB-E3066546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759339-77CD-4EBB-B04A-A0C65037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2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F822A-2707-440D-ABE8-26598D6F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680218-6238-4CC5-B5AA-A4B3B3BF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CF04C3-396F-41CF-B3BA-2591EDC6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C8714A-7334-46C5-895E-45F024B1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A93C97-92D1-4687-B3DC-A58EEA64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6953AD-DEB0-4458-96E2-9AF9549D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80940B-5508-4295-8F88-303EF5B97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045277-BA8A-4153-9374-E1F0ED80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AE006A-470C-4797-8B07-444F3C22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6690C8-171C-460B-8CEA-924B3636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9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C52D0-1BD3-4855-AE64-D4585946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F5035B-212A-457D-9767-AFC61D061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A4884D-0EF0-4BDE-A1F9-DB8393D2F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ABD121-ECC2-4CDD-B8A8-4B870C55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0B3983-0128-4EDD-A778-9CAFFA50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192EB0-1ED9-40E4-A573-B4545876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2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644D4D-45C7-4F74-B3A4-6EE7C57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690964-6B00-4900-ABDD-1466F4B6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BD69883-92DE-457E-809C-38619CC4B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EA360C1-AE55-4E02-A494-8B9F04AEA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217A383-BD19-4E11-A309-70C9C7398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1379D13-2C2C-4667-A9BC-AF5EB16A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EF35F25-28BB-4D09-AFFA-82446EDB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011CC27-A68F-40CE-A033-68FC3DA0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0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83832-C5AF-4B6A-81DD-7381488F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6C68106-1635-4459-A746-4F6C68EF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CF8CAB5-876E-4C7F-9E8A-2903631A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D54503-6BA4-4A07-BBCA-4DF2A53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DDC094B-3312-49F0-83B3-EE7F2045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EDFD90E-3232-4D9C-BA0B-F08F95B2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EAE177-9EC3-4F4E-90B3-C8E83C5A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8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1C177-0F4A-493A-9EFE-7DE19870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CADD7E-BA11-4312-8F53-0B080BC5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EBF921-04C4-42DF-932B-CF6C0B124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6FA2D6-E925-4B40-9267-A2573A50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6C3038-02EA-4048-88FB-2E6B5A1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CD49EC-B769-4A8A-91B4-2DD298C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9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DA8C4-9231-4A33-9B98-E4A4CF18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DF81C9C-2747-4FB0-A514-94604FBEF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89622B-BD31-49CA-9AF2-2AA72F09D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306210-49F0-4249-A24D-96139247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4E1E68-97B1-435B-9B7E-BEACEC80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ABB625-7120-4B6F-B036-112C8F8D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B75391F-79FE-48EF-8BA7-43B99D1D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033DE-4A63-4031-A474-6CBB4A815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EE91CD-34C0-4352-A42C-BF4F6AD04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8F0-6352-438F-8159-2216821A7E71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155ED9-6BED-4F2C-BF94-CB2BBB01A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D90F3B-A73C-45E4-ADF2-AC7AF76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ACE49-DE69-47BB-9B92-453E54C7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48F36D-93A5-4692-8F8D-7ACAAEF4B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"/>
          <a:stretch/>
        </p:blipFill>
        <p:spPr>
          <a:xfrm>
            <a:off x="0" y="0"/>
            <a:ext cx="12192000" cy="6835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5F1E1B-11AB-4F45-B5DA-739DE9C94298}"/>
              </a:ext>
            </a:extLst>
          </p:cNvPr>
          <p:cNvSpPr/>
          <p:nvPr/>
        </p:nvSpPr>
        <p:spPr>
          <a:xfrm>
            <a:off x="0" y="-129541"/>
            <a:ext cx="12192000" cy="712372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0068E-EA72-43F6-9D8E-7EAAF05A9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88041"/>
            <a:ext cx="9144000" cy="1130619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C8310E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MAP+OPTIMIZE</a:t>
            </a:r>
            <a:r>
              <a:rPr lang="en-US" sz="4400" b="1" dirty="0">
                <a:solidFill>
                  <a:srgbClr val="C8310E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/>
            </a:r>
            <a:br>
              <a:rPr lang="en-US" sz="4400" b="1" dirty="0">
                <a:solidFill>
                  <a:srgbClr val="C8310E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</a:br>
            <a:r>
              <a:rPr lang="en-US" sz="2000" b="1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Optimizing </a:t>
            </a:r>
            <a:r>
              <a:rPr lang="en-US" sz="2000" b="1" dirty="0" smtClean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Health </a:t>
            </a:r>
            <a:r>
              <a:rPr lang="en-US" sz="2000" b="1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Care through Transit Mapping</a:t>
            </a:r>
            <a:endParaRPr lang="en-US" sz="4400" b="1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B88687-20BE-4D7C-AD25-7A1C120A0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6316" y="6239805"/>
            <a:ext cx="8777106" cy="75438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Joanna Guo, Darius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Irani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Jung Min Lee, Ronan Perry, Hadley VanRenterghem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054411F-A2D6-42CF-ADDA-540B9638725E}"/>
              </a:ext>
            </a:extLst>
          </p:cNvPr>
          <p:cNvCxnSpPr/>
          <p:nvPr/>
        </p:nvCxnSpPr>
        <p:spPr>
          <a:xfrm>
            <a:off x="2644140" y="3474720"/>
            <a:ext cx="68732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096E95A-7BF2-43C4-B829-FDEF7F300042}"/>
              </a:ext>
            </a:extLst>
          </p:cNvPr>
          <p:cNvSpPr txBox="1">
            <a:spLocks/>
          </p:cNvSpPr>
          <p:nvPr/>
        </p:nvSpPr>
        <p:spPr>
          <a:xfrm>
            <a:off x="1524000" y="2339339"/>
            <a:ext cx="9144000" cy="12239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800" b="1" dirty="0">
                <a:solidFill>
                  <a:srgbClr val="C8310E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MAPTIMIZE</a:t>
            </a:r>
          </a:p>
        </p:txBody>
      </p:sp>
    </p:spTree>
    <p:extLst>
      <p:ext uri="{BB962C8B-B14F-4D97-AF65-F5344CB8AC3E}">
        <p14:creationId xmlns:p14="http://schemas.microsoft.com/office/powerpoint/2010/main" val="174386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53340" y="25844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lang="en-US" sz="5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STAKEHOLDER BENEFITS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266" name="Picture 2" descr="man.png">
            <a:extLst>
              <a:ext uri="{FF2B5EF4-FFF2-40B4-BE49-F238E27FC236}">
                <a16:creationId xmlns:a16="http://schemas.microsoft.com/office/drawing/2014/main" xmlns="" id="{FDF43F3A-3ECD-44BB-B5C6-E094160B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" y="14287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octor.png">
            <a:extLst>
              <a:ext uri="{FF2B5EF4-FFF2-40B4-BE49-F238E27FC236}">
                <a16:creationId xmlns:a16="http://schemas.microsoft.com/office/drawing/2014/main" xmlns="" id="{5BFB3467-57B2-4C0A-A4F8-65199CE1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1493520"/>
            <a:ext cx="1965960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apitol (1).png">
            <a:extLst>
              <a:ext uri="{FF2B5EF4-FFF2-40B4-BE49-F238E27FC236}">
                <a16:creationId xmlns:a16="http://schemas.microsoft.com/office/drawing/2014/main" xmlns="" id="{F85056AB-A2B3-40B4-8D54-05DDD575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0" y="1428750"/>
            <a:ext cx="202692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F09F264-9218-4258-BBB8-89B93ACDE013}"/>
              </a:ext>
            </a:extLst>
          </p:cNvPr>
          <p:cNvSpPr/>
          <p:nvPr/>
        </p:nvSpPr>
        <p:spPr>
          <a:xfrm>
            <a:off x="480060" y="3825240"/>
            <a:ext cx="36195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Patients:</a:t>
            </a:r>
            <a:endParaRPr lang="en-US" sz="2100" b="1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Receive affordable 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More convenient access</a:t>
            </a:r>
            <a:endParaRPr lang="en-US" sz="2100" b="0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Enable more frequent visits to health centers</a:t>
            </a:r>
            <a:endParaRPr lang="en-US" sz="2100" b="0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7A0C31-4BD7-4F53-853A-1F8647578916}"/>
              </a:ext>
            </a:extLst>
          </p:cNvPr>
          <p:cNvSpPr/>
          <p:nvPr/>
        </p:nvSpPr>
        <p:spPr>
          <a:xfrm>
            <a:off x="4389120" y="3856017"/>
            <a:ext cx="3246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Healthcare Providers:</a:t>
            </a:r>
            <a:endParaRPr lang="en-US" sz="2100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Minimize burden on individual health centers.</a:t>
            </a:r>
            <a:endParaRPr lang="en-US" sz="2100" b="0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616EBEC-3C43-49AF-A741-6E653FBFCC56}"/>
              </a:ext>
            </a:extLst>
          </p:cNvPr>
          <p:cNvSpPr/>
          <p:nvPr/>
        </p:nvSpPr>
        <p:spPr>
          <a:xfrm>
            <a:off x="8244840" y="3856017"/>
            <a:ext cx="340614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Government:</a:t>
            </a:r>
            <a:endParaRPr lang="en-US" sz="2100" b="1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Maximize impact of federal grant money to health centers</a:t>
            </a:r>
            <a:endParaRPr lang="en-US" sz="2100" b="0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Reduce overall healthcare costs through preventative care</a:t>
            </a:r>
            <a:endParaRPr lang="en-US" sz="2100" b="0" dirty="0">
              <a:solidFill>
                <a:schemeClr val="bg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175260" y="26606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lang="en-US" sz="5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PLAN FOR EXPANSION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6F7C231-F6DF-4B1A-B904-5BC12265F1FC}"/>
              </a:ext>
            </a:extLst>
          </p:cNvPr>
          <p:cNvCxnSpPr/>
          <p:nvPr/>
        </p:nvCxnSpPr>
        <p:spPr>
          <a:xfrm>
            <a:off x="685800" y="5021580"/>
            <a:ext cx="229362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8DFE33-A2CC-4475-9930-44F72134D394}"/>
              </a:ext>
            </a:extLst>
          </p:cNvPr>
          <p:cNvCxnSpPr/>
          <p:nvPr/>
        </p:nvCxnSpPr>
        <p:spPr>
          <a:xfrm>
            <a:off x="3284220" y="4030980"/>
            <a:ext cx="229362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5C7E74E-CADA-41AD-9076-EF7AB2AE77EA}"/>
              </a:ext>
            </a:extLst>
          </p:cNvPr>
          <p:cNvCxnSpPr/>
          <p:nvPr/>
        </p:nvCxnSpPr>
        <p:spPr>
          <a:xfrm>
            <a:off x="6123146" y="3023234"/>
            <a:ext cx="229362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11DBE04-B927-4865-901D-1E0BB2055AE2}"/>
              </a:ext>
            </a:extLst>
          </p:cNvPr>
          <p:cNvCxnSpPr>
            <a:cxnSpLocks/>
          </p:cNvCxnSpPr>
          <p:nvPr/>
        </p:nvCxnSpPr>
        <p:spPr>
          <a:xfrm>
            <a:off x="8980170" y="1950720"/>
            <a:ext cx="229362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pharmacy.png">
            <a:extLst>
              <a:ext uri="{FF2B5EF4-FFF2-40B4-BE49-F238E27FC236}">
                <a16:creationId xmlns:a16="http://schemas.microsoft.com/office/drawing/2014/main" xmlns="" id="{1F88E2DD-AA8B-4514-BA28-D6202E5D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95" y="254889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kyline.png">
            <a:extLst>
              <a:ext uri="{FF2B5EF4-FFF2-40B4-BE49-F238E27FC236}">
                <a16:creationId xmlns:a16="http://schemas.microsoft.com/office/drawing/2014/main" xmlns="" id="{D44D3DE7-B9A4-4CF5-BECE-1556AC78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236" y="1375409"/>
            <a:ext cx="1516380" cy="15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dical.png">
            <a:extLst>
              <a:ext uri="{FF2B5EF4-FFF2-40B4-BE49-F238E27FC236}">
                <a16:creationId xmlns:a16="http://schemas.microsoft.com/office/drawing/2014/main" xmlns="" id="{CF00C36E-4E18-43A4-96E9-9304699C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90" y="43053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baltimore city logo">
            <a:extLst>
              <a:ext uri="{FF2B5EF4-FFF2-40B4-BE49-F238E27FC236}">
                <a16:creationId xmlns:a16="http://schemas.microsoft.com/office/drawing/2014/main" xmlns="" id="{C41B9FAB-C768-44C0-BB81-ECC8C244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18" y="3186369"/>
            <a:ext cx="1772602" cy="18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E4BD713-FB2E-4AE4-B5D6-48A59D377A0F}"/>
              </a:ext>
            </a:extLst>
          </p:cNvPr>
          <p:cNvSpPr txBox="1"/>
          <p:nvPr/>
        </p:nvSpPr>
        <p:spPr>
          <a:xfrm>
            <a:off x="576739" y="4190583"/>
            <a:ext cx="73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1.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F79AA8-AB82-40D6-AF00-BBAB2974690E}"/>
              </a:ext>
            </a:extLst>
          </p:cNvPr>
          <p:cNvSpPr txBox="1"/>
          <p:nvPr/>
        </p:nvSpPr>
        <p:spPr>
          <a:xfrm>
            <a:off x="3268504" y="3263265"/>
            <a:ext cx="73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2.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C7FE317-1598-4625-9BC9-5F7AB9B133A0}"/>
              </a:ext>
            </a:extLst>
          </p:cNvPr>
          <p:cNvSpPr txBox="1"/>
          <p:nvPr/>
        </p:nvSpPr>
        <p:spPr>
          <a:xfrm>
            <a:off x="6123146" y="2291297"/>
            <a:ext cx="73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3.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80AE939-D509-4A8A-A520-596F98D83BB3}"/>
              </a:ext>
            </a:extLst>
          </p:cNvPr>
          <p:cNvSpPr txBox="1"/>
          <p:nvPr/>
        </p:nvSpPr>
        <p:spPr>
          <a:xfrm>
            <a:off x="8966835" y="1226402"/>
            <a:ext cx="73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4.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07A4EF-9FFF-4194-98B0-D3E2910C3C7D}"/>
              </a:ext>
            </a:extLst>
          </p:cNvPr>
          <p:cNvSpPr txBox="1"/>
          <p:nvPr/>
        </p:nvSpPr>
        <p:spPr>
          <a:xfrm>
            <a:off x="576739" y="5135790"/>
            <a:ext cx="267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Expand our scope to cover all of Baltimore.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EBBED1-229C-4236-A54D-5E3DC3D533B1}"/>
              </a:ext>
            </a:extLst>
          </p:cNvPr>
          <p:cNvSpPr txBox="1"/>
          <p:nvPr/>
        </p:nvSpPr>
        <p:spPr>
          <a:xfrm>
            <a:off x="3268504" y="4145190"/>
            <a:ext cx="2674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Add pharmacies to target resources.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8F80F97-63D2-496E-89FB-2D9B8A764F6E}"/>
              </a:ext>
            </a:extLst>
          </p:cNvPr>
          <p:cNvSpPr txBox="1"/>
          <p:nvPr/>
        </p:nvSpPr>
        <p:spPr>
          <a:xfrm>
            <a:off x="6084570" y="3122294"/>
            <a:ext cx="267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Target other urban centers using same system.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A3835D6-E61B-4FE2-9FB4-3CB204F57E3F}"/>
              </a:ext>
            </a:extLst>
          </p:cNvPr>
          <p:cNvSpPr txBox="1"/>
          <p:nvPr/>
        </p:nvSpPr>
        <p:spPr>
          <a:xfrm>
            <a:off x="8884920" y="2040120"/>
            <a:ext cx="2674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Expand to include other healthcare providers in urban centers.</a:t>
            </a:r>
          </a:p>
        </p:txBody>
      </p:sp>
    </p:spTree>
    <p:extLst>
      <p:ext uri="{BB962C8B-B14F-4D97-AF65-F5344CB8AC3E}">
        <p14:creationId xmlns:p14="http://schemas.microsoft.com/office/powerpoint/2010/main" val="1625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175260" y="26606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Health Care Deserts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EE07DB-0D38-405B-BA81-8395182FCAEF}"/>
              </a:ext>
            </a:extLst>
          </p:cNvPr>
          <p:cNvGrpSpPr/>
          <p:nvPr/>
        </p:nvGrpSpPr>
        <p:grpSpPr>
          <a:xfrm>
            <a:off x="175260" y="1480709"/>
            <a:ext cx="4297680" cy="4020931"/>
            <a:chOff x="-274319" y="1686449"/>
            <a:chExt cx="4371450" cy="42064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01A178CD-8DD5-48CE-9CFD-D4084B69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00" y="1686449"/>
              <a:ext cx="1087231" cy="1087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1243D6A-9DB7-4AF0-9348-AD09AE61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4319" y="3896415"/>
              <a:ext cx="1996440" cy="1996440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4F42A740-ACF4-4098-AB05-67853C0C3496}"/>
                </a:ext>
              </a:extLst>
            </p:cNvPr>
            <p:cNvSpPr/>
            <p:nvPr/>
          </p:nvSpPr>
          <p:spPr>
            <a:xfrm>
              <a:off x="624840" y="2569256"/>
              <a:ext cx="2987040" cy="2927360"/>
            </a:xfrm>
            <a:custGeom>
              <a:avLst/>
              <a:gdLst>
                <a:gd name="connsiteX0" fmla="*/ 0 w 2987040"/>
                <a:gd name="connsiteY0" fmla="*/ 2927360 h 2927360"/>
                <a:gd name="connsiteX1" fmla="*/ 1264920 w 2987040"/>
                <a:gd name="connsiteY1" fmla="*/ 2515880 h 2927360"/>
                <a:gd name="connsiteX2" fmla="*/ 1607820 w 2987040"/>
                <a:gd name="connsiteY2" fmla="*/ 1258580 h 2927360"/>
                <a:gd name="connsiteX3" fmla="*/ 2026920 w 2987040"/>
                <a:gd name="connsiteY3" fmla="*/ 824240 h 2927360"/>
                <a:gd name="connsiteX4" fmla="*/ 2621280 w 2987040"/>
                <a:gd name="connsiteY4" fmla="*/ 687080 h 2927360"/>
                <a:gd name="connsiteX5" fmla="*/ 2948940 w 2987040"/>
                <a:gd name="connsiteY5" fmla="*/ 450860 h 2927360"/>
                <a:gd name="connsiteX6" fmla="*/ 2971800 w 2987040"/>
                <a:gd name="connsiteY6" fmla="*/ 69860 h 2927360"/>
                <a:gd name="connsiteX7" fmla="*/ 2872740 w 2987040"/>
                <a:gd name="connsiteY7" fmla="*/ 1280 h 292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7040" h="2927360">
                  <a:moveTo>
                    <a:pt x="0" y="2927360"/>
                  </a:moveTo>
                  <a:cubicBezTo>
                    <a:pt x="498475" y="2860685"/>
                    <a:pt x="996950" y="2794010"/>
                    <a:pt x="1264920" y="2515880"/>
                  </a:cubicBezTo>
                  <a:cubicBezTo>
                    <a:pt x="1532890" y="2237750"/>
                    <a:pt x="1480820" y="1540520"/>
                    <a:pt x="1607820" y="1258580"/>
                  </a:cubicBezTo>
                  <a:cubicBezTo>
                    <a:pt x="1734820" y="976640"/>
                    <a:pt x="1858010" y="919490"/>
                    <a:pt x="2026920" y="824240"/>
                  </a:cubicBezTo>
                  <a:cubicBezTo>
                    <a:pt x="2195830" y="728990"/>
                    <a:pt x="2467610" y="749310"/>
                    <a:pt x="2621280" y="687080"/>
                  </a:cubicBezTo>
                  <a:cubicBezTo>
                    <a:pt x="2774950" y="624850"/>
                    <a:pt x="2890520" y="553730"/>
                    <a:pt x="2948940" y="450860"/>
                  </a:cubicBezTo>
                  <a:cubicBezTo>
                    <a:pt x="3007360" y="347990"/>
                    <a:pt x="2984500" y="144790"/>
                    <a:pt x="2971800" y="69860"/>
                  </a:cubicBezTo>
                  <a:cubicBezTo>
                    <a:pt x="2959100" y="-5070"/>
                    <a:pt x="2915920" y="-1895"/>
                    <a:pt x="2872740" y="1280"/>
                  </a:cubicBezTo>
                </a:path>
              </a:pathLst>
            </a:custGeom>
            <a:noFill/>
            <a:ln w="76200">
              <a:solidFill>
                <a:srgbClr val="A2A1A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5876D0F-E6AF-4013-B3D1-03DBF8882815}"/>
              </a:ext>
            </a:extLst>
          </p:cNvPr>
          <p:cNvSpPr txBox="1">
            <a:spLocks/>
          </p:cNvSpPr>
          <p:nvPr/>
        </p:nvSpPr>
        <p:spPr>
          <a:xfrm>
            <a:off x="4083249" y="5232440"/>
            <a:ext cx="7970196" cy="1073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k Gothic Medium" charset="0"/>
                <a:ea typeface="Bank Gothic Medium" charset="0"/>
                <a:cs typeface="Bank Gothic Medium" charset="0"/>
              </a:rPr>
              <a:t>Your </a:t>
            </a:r>
            <a:r>
              <a:rPr kumimoji="0" lang="en-US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k Gothic Medium" charset="0"/>
                <a:ea typeface="Bank Gothic Medium" charset="0"/>
                <a:cs typeface="Bank Gothic Medium" charset="0"/>
              </a:rPr>
              <a:t>zipcode</a:t>
            </a:r>
            <a:r>
              <a:rPr lang="en-US" b="1" i="1" dirty="0">
                <a:solidFill>
                  <a:prstClr val="white"/>
                </a:solidFill>
                <a:latin typeface="Bank Gothic Medium" charset="0"/>
                <a:ea typeface="Bank Gothic Medium" charset="0"/>
                <a:cs typeface="Bank Gothic Medium" charset="0"/>
              </a:rPr>
              <a:t> </a:t>
            </a:r>
            <a:r>
              <a:rPr kumimoji="0" lang="en-US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k Gothic Medium" charset="0"/>
                <a:ea typeface="Bank Gothic Medium" charset="0"/>
                <a:cs typeface="Bank Gothic Medium" charset="0"/>
              </a:rPr>
              <a:t>affects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k Gothic Medium" charset="0"/>
                <a:ea typeface="Bank Gothic Medium" charset="0"/>
                <a:cs typeface="Bank Gothic Medium" charset="0"/>
              </a:rPr>
              <a:t>your health more then your genetic </a:t>
            </a:r>
            <a:r>
              <a:rPr kumimoji="0" lang="en-US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k Gothic Medium" charset="0"/>
                <a:ea typeface="Bank Gothic Medium" charset="0"/>
                <a:cs typeface="Bank Gothic Medium" charset="0"/>
              </a:rPr>
              <a:t>code</a:t>
            </a:r>
            <a:endParaRPr kumimoji="0" lang="en-US" b="1" i="1" u="none" strike="noStrike" kern="1200" cap="none" spc="0" normalizeH="0" baseline="0" noProof="0" dirty="0">
              <a:ln>
                <a:noFill/>
              </a:ln>
              <a:solidFill>
                <a:srgbClr val="C8310E"/>
              </a:solidFill>
              <a:effectLst/>
              <a:uLnTx/>
              <a:uFillTx/>
              <a:latin typeface="Bank Gothic Medium" charset="0"/>
              <a:ea typeface="Bank Gothic Medium" charset="0"/>
              <a:cs typeface="Bank Gothic Medium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93559" y="4547435"/>
            <a:ext cx="7793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>
                <a:solidFill>
                  <a:prstClr val="white"/>
                </a:solidFill>
                <a:latin typeface="Bank Gothic Medium" charset="0"/>
                <a:ea typeface="Bank Gothic Medium" charset="0"/>
                <a:cs typeface="Bank Gothic Medium" charset="0"/>
              </a:rPr>
              <a:t>“</a:t>
            </a:r>
            <a:endParaRPr lang="en-US" sz="8000" dirty="0"/>
          </a:p>
        </p:txBody>
      </p:sp>
      <p:sp>
        <p:nvSpPr>
          <p:cNvPr id="9" name="Rectangle 8"/>
          <p:cNvSpPr/>
          <p:nvPr/>
        </p:nvSpPr>
        <p:spPr>
          <a:xfrm>
            <a:off x="11129313" y="5735104"/>
            <a:ext cx="7793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 smtClean="0">
                <a:solidFill>
                  <a:prstClr val="white"/>
                </a:solidFill>
                <a:latin typeface="Bank Gothic Medium" charset="0"/>
                <a:ea typeface="Bank Gothic Medium" charset="0"/>
                <a:cs typeface="Bank Gothic Medium" charset="0"/>
              </a:rPr>
              <a:t>”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211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CF6F68-CB16-4BCB-9CD0-4B13E3C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26820"/>
            <a:ext cx="3859250" cy="34095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175260" y="26606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CASE STUDY: EAST BALTIMORE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DB0EFAE-B7B0-4E6F-832E-FCDA7AE2E64C}"/>
              </a:ext>
            </a:extLst>
          </p:cNvPr>
          <p:cNvSpPr txBox="1">
            <a:spLocks/>
          </p:cNvSpPr>
          <p:nvPr/>
        </p:nvSpPr>
        <p:spPr>
          <a:xfrm>
            <a:off x="4883285" y="1193068"/>
            <a:ext cx="6775313" cy="1863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High poverty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rate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Low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income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households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Households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without vehicles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Walking and public transit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C8310E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9B6B7BC-ABFA-4D70-AA63-E248AA009516}"/>
              </a:ext>
            </a:extLst>
          </p:cNvPr>
          <p:cNvGrpSpPr/>
          <p:nvPr/>
        </p:nvGrpSpPr>
        <p:grpSpPr>
          <a:xfrm>
            <a:off x="5462405" y="3114086"/>
            <a:ext cx="6416887" cy="480059"/>
            <a:chOff x="5356012" y="2659381"/>
            <a:chExt cx="6416887" cy="4800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A2D1A8C-D880-4626-9F5F-07C4B8A7C296}"/>
                </a:ext>
              </a:extLst>
            </p:cNvPr>
            <p:cNvCxnSpPr/>
            <p:nvPr/>
          </p:nvCxnSpPr>
          <p:spPr>
            <a:xfrm>
              <a:off x="5569795" y="2659381"/>
              <a:ext cx="5989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xmlns="" id="{1A2E99F6-82E7-4EBE-89B4-EAD022AFFBE7}"/>
                </a:ext>
              </a:extLst>
            </p:cNvPr>
            <p:cNvSpPr txBox="1">
              <a:spLocks/>
            </p:cNvSpPr>
            <p:nvPr/>
          </p:nvSpPr>
          <p:spPr>
            <a:xfrm>
              <a:off x="5356012" y="2720342"/>
              <a:ext cx="6416887" cy="4190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Target Population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3013787-E42E-4FF5-999D-11C6C28878D3}"/>
              </a:ext>
            </a:extLst>
          </p:cNvPr>
          <p:cNvGrpSpPr/>
          <p:nvPr/>
        </p:nvGrpSpPr>
        <p:grpSpPr>
          <a:xfrm>
            <a:off x="1077663" y="2518914"/>
            <a:ext cx="3380037" cy="4082451"/>
            <a:chOff x="1496763" y="2526534"/>
            <a:chExt cx="3380037" cy="40824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BE069B0-3521-43A6-AEDB-8EBE718B9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3" y="2526534"/>
              <a:ext cx="3380037" cy="408245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AD52985-D75A-4224-AD96-DF2D320C9B10}"/>
                </a:ext>
              </a:extLst>
            </p:cNvPr>
            <p:cNvSpPr/>
            <p:nvPr/>
          </p:nvSpPr>
          <p:spPr>
            <a:xfrm>
              <a:off x="3078480" y="3817620"/>
              <a:ext cx="1005840" cy="9448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9B6B7BC-ABFA-4D70-AA63-E248AA009516}"/>
              </a:ext>
            </a:extLst>
          </p:cNvPr>
          <p:cNvGrpSpPr/>
          <p:nvPr/>
        </p:nvGrpSpPr>
        <p:grpSpPr>
          <a:xfrm>
            <a:off x="5332099" y="5963012"/>
            <a:ext cx="6416887" cy="480059"/>
            <a:chOff x="5356012" y="2659381"/>
            <a:chExt cx="6416887" cy="48005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5A2D1A8C-D880-4626-9F5F-07C4B8A7C296}"/>
                </a:ext>
              </a:extLst>
            </p:cNvPr>
            <p:cNvCxnSpPr/>
            <p:nvPr/>
          </p:nvCxnSpPr>
          <p:spPr>
            <a:xfrm>
              <a:off x="5569795" y="2659381"/>
              <a:ext cx="5989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xmlns="" id="{1A2E99F6-82E7-4EBE-89B4-EAD022AFFBE7}"/>
                </a:ext>
              </a:extLst>
            </p:cNvPr>
            <p:cNvSpPr txBox="1">
              <a:spLocks/>
            </p:cNvSpPr>
            <p:nvPr/>
          </p:nvSpPr>
          <p:spPr>
            <a:xfrm>
              <a:off x="5356012" y="2720342"/>
              <a:ext cx="6416887" cy="4190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Target </a:t>
              </a:r>
              <a:r>
                <a:rPr lang="en-US" sz="36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DB0EFAE-B7B0-4E6F-832E-FCDA7AE2E64C}"/>
              </a:ext>
            </a:extLst>
          </p:cNvPr>
          <p:cNvSpPr txBox="1">
            <a:spLocks/>
          </p:cNvSpPr>
          <p:nvPr/>
        </p:nvSpPr>
        <p:spPr>
          <a:xfrm>
            <a:off x="4457700" y="4439932"/>
            <a:ext cx="7200898" cy="1310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Federally qualified community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ealth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enters Funds from HRSA to provide primary care services in underserved areas</a:t>
            </a:r>
          </a:p>
        </p:txBody>
      </p:sp>
    </p:spTree>
    <p:extLst>
      <p:ext uri="{BB962C8B-B14F-4D97-AF65-F5344CB8AC3E}">
        <p14:creationId xmlns:p14="http://schemas.microsoft.com/office/powerpoint/2010/main" val="241606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48F36D-93A5-4692-8F8D-7ACAAEF4B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"/>
          <a:stretch/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5F1E1B-11AB-4F45-B5DA-739DE9C94298}"/>
              </a:ext>
            </a:extLst>
          </p:cNvPr>
          <p:cNvSpPr/>
          <p:nvPr/>
        </p:nvSpPr>
        <p:spPr>
          <a:xfrm>
            <a:off x="0" y="0"/>
            <a:ext cx="12192000" cy="696468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DCB10CA-BD45-47C6-82F7-62333101459F}"/>
              </a:ext>
            </a:extLst>
          </p:cNvPr>
          <p:cNvSpPr txBox="1">
            <a:spLocks/>
          </p:cNvSpPr>
          <p:nvPr/>
        </p:nvSpPr>
        <p:spPr>
          <a:xfrm>
            <a:off x="891540" y="2140585"/>
            <a:ext cx="10515600" cy="23856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Franklin Gothic Demi Cond" panose="020B0706030402020204" pitchFamily="34" charset="0"/>
              </a:rPr>
              <a:t>Identify </a:t>
            </a:r>
            <a:r>
              <a:rPr lang="en-US" sz="5000" dirty="0">
                <a:solidFill>
                  <a:srgbClr val="C8310E"/>
                </a:solidFill>
                <a:latin typeface="Franklin Gothic Demi Cond" panose="020B0706030402020204" pitchFamily="34" charset="0"/>
              </a:rPr>
              <a:t>health deserts </a:t>
            </a:r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Franklin Gothic Demi Cond" panose="020B0706030402020204" pitchFamily="34" charset="0"/>
              </a:rPr>
              <a:t>in Eastern Baltimore and determine </a:t>
            </a:r>
            <a:r>
              <a:rPr lang="en-US" sz="5000" dirty="0">
                <a:solidFill>
                  <a:srgbClr val="C8310E"/>
                </a:solidFill>
                <a:latin typeface="Franklin Gothic Demi Cond" panose="020B0706030402020204" pitchFamily="34" charset="0"/>
              </a:rPr>
              <a:t>optimal locations </a:t>
            </a:r>
            <a:r>
              <a:rPr lang="en-US" sz="5000" dirty="0">
                <a:solidFill>
                  <a:schemeClr val="bg1">
                    <a:lumMod val="85000"/>
                  </a:schemeClr>
                </a:solidFill>
                <a:latin typeface="Franklin Gothic Demi Cond" panose="020B0706030402020204" pitchFamily="34" charset="0"/>
              </a:rPr>
              <a:t>for additional health-care resources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167640" y="2089469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LOCATE TARGET </a:t>
            </a: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RESOURCES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85F3EEC-A6D9-44BE-ACB3-AEB236131B7C}"/>
              </a:ext>
            </a:extLst>
          </p:cNvPr>
          <p:cNvSpPr txBox="1">
            <a:spLocks/>
          </p:cNvSpPr>
          <p:nvPr/>
        </p:nvSpPr>
        <p:spPr>
          <a:xfrm>
            <a:off x="868680" y="327025"/>
            <a:ext cx="10515600" cy="15474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chemeClr val="bg1">
                    <a:lumMod val="85000"/>
                  </a:schemeClr>
                </a:solidFill>
                <a:latin typeface="Franklin Gothic Demi Cond" panose="020B0706030402020204" pitchFamily="34" charset="0"/>
              </a:rPr>
              <a:t>DATA PROCESSING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6FE36040-EBEC-48F8-B87D-E4740F0F2808}"/>
              </a:ext>
            </a:extLst>
          </p:cNvPr>
          <p:cNvCxnSpPr/>
          <p:nvPr/>
        </p:nvCxnSpPr>
        <p:spPr>
          <a:xfrm>
            <a:off x="483870" y="1714500"/>
            <a:ext cx="11285220" cy="0"/>
          </a:xfrm>
          <a:prstGeom prst="line">
            <a:avLst/>
          </a:prstGeom>
          <a:ln w="762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apture.PNG">
            <a:extLst>
              <a:ext uri="{FF2B5EF4-FFF2-40B4-BE49-F238E27FC236}">
                <a16:creationId xmlns:a16="http://schemas.microsoft.com/office/drawing/2014/main" xmlns="" id="{E2162BBC-30FF-431B-A72A-F5ED47A5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94" y="2872422"/>
            <a:ext cx="4984136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E345FAA-2F38-496E-B2AD-08410A3E34CA}"/>
              </a:ext>
            </a:extLst>
          </p:cNvPr>
          <p:cNvSpPr txBox="1">
            <a:spLocks/>
          </p:cNvSpPr>
          <p:nvPr/>
        </p:nvSpPr>
        <p:spPr>
          <a:xfrm>
            <a:off x="483870" y="3321050"/>
            <a:ext cx="5867400" cy="1982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Locate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community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</a:t>
            </a: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ealth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enters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around East Baltimore and surrounding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areas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Total of 23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centers*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9F6877D-2633-4454-A69B-24FA5A088CF0}"/>
              </a:ext>
            </a:extLst>
          </p:cNvPr>
          <p:cNvSpPr txBox="1">
            <a:spLocks/>
          </p:cNvSpPr>
          <p:nvPr/>
        </p:nvSpPr>
        <p:spPr>
          <a:xfrm>
            <a:off x="167640" y="6454139"/>
            <a:ext cx="6339840" cy="8077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&amp; Services Administration (HRSA</a:t>
            </a:r>
            <a:r>
              <a:rPr lang="en-US" sz="18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53340" y="258445"/>
            <a:ext cx="10515600" cy="1499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lang="en-US" sz="5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PINPOINT TARGET </a:t>
            </a:r>
            <a:r>
              <a:rPr lang="en-US" sz="5000" dirty="0" smtClean="0">
                <a:solidFill>
                  <a:prstClr val="white"/>
                </a:solidFill>
                <a:latin typeface="Franklin Gothic Demi Cond" panose="020B0706030402020204" pitchFamily="34" charset="0"/>
              </a:rPr>
              <a:t>POPULATION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	Low</a:t>
            </a:r>
            <a:r>
              <a:rPr kumimoji="0" lang="en-US" sz="5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 Income Neighborhoods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38A3B10-7A5F-4367-B038-97D86C2521E8}"/>
              </a:ext>
            </a:extLst>
          </p:cNvPr>
          <p:cNvGrpSpPr/>
          <p:nvPr/>
        </p:nvGrpSpPr>
        <p:grpSpPr>
          <a:xfrm>
            <a:off x="8152963" y="0"/>
            <a:ext cx="4046657" cy="6858001"/>
            <a:chOff x="6575623" y="0"/>
            <a:chExt cx="4046657" cy="6858001"/>
          </a:xfrm>
        </p:grpSpPr>
        <p:pic>
          <p:nvPicPr>
            <p:cNvPr id="3074" name="Picture 2" descr="21476116_2203120376371509_1749137250_n.png">
              <a:extLst>
                <a:ext uri="{FF2B5EF4-FFF2-40B4-BE49-F238E27FC236}">
                  <a16:creationId xmlns:a16="http://schemas.microsoft.com/office/drawing/2014/main" xmlns="" id="{C082B6B5-3999-45D1-B399-7C7D44B827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49"/>
            <a:stretch/>
          </p:blipFill>
          <p:spPr bwMode="auto">
            <a:xfrm>
              <a:off x="6575623" y="0"/>
              <a:ext cx="4046657" cy="341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21584459_2203124349704445_832226506_o.jpg">
              <a:extLst>
                <a:ext uri="{FF2B5EF4-FFF2-40B4-BE49-F238E27FC236}">
                  <a16:creationId xmlns:a16="http://schemas.microsoft.com/office/drawing/2014/main" xmlns="" id="{930C2A1C-3DA4-402C-B2B0-8A6E792ECD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6" t="7445" r="37670" b="20551"/>
            <a:stretch/>
          </p:blipFill>
          <p:spPr bwMode="auto">
            <a:xfrm>
              <a:off x="6575623" y="3413760"/>
              <a:ext cx="4046657" cy="3444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9" name="Picture 7" descr="Image result for matlab logo">
            <a:extLst>
              <a:ext uri="{FF2B5EF4-FFF2-40B4-BE49-F238E27FC236}">
                <a16:creationId xmlns:a16="http://schemas.microsoft.com/office/drawing/2014/main" xmlns="" id="{90CFE526-DEED-49F2-8EED-0365A887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310" y="6164336"/>
            <a:ext cx="2094689" cy="79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rcgis_6.jpg">
            <a:extLst>
              <a:ext uri="{FF2B5EF4-FFF2-40B4-BE49-F238E27FC236}">
                <a16:creationId xmlns:a16="http://schemas.microsoft.com/office/drawing/2014/main" xmlns="" id="{CC58B92C-AE77-4A5F-AB75-513C0920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940" y="2508726"/>
            <a:ext cx="1571406" cy="8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F7C24763-51A5-4081-B7FE-8E634E78E27D}"/>
              </a:ext>
            </a:extLst>
          </p:cNvPr>
          <p:cNvSpPr txBox="1">
            <a:spLocks/>
          </p:cNvSpPr>
          <p:nvPr/>
        </p:nvSpPr>
        <p:spPr>
          <a:xfrm>
            <a:off x="287983" y="2234247"/>
            <a:ext cx="7531714" cy="2439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2010 </a:t>
            </a:r>
            <a:r>
              <a:rPr lang="en-US" sz="2400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American Community Survey 1 year </a:t>
            </a:r>
            <a:endParaRPr lang="en-US" sz="2400" dirty="0" smtClean="0">
              <a:solidFill>
                <a:prstClr val="white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Median </a:t>
            </a: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ousehold </a:t>
            </a: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i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ncome </a:t>
            </a: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&lt; $30,000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% of adults living 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under </a:t>
            </a:r>
            <a:r>
              <a:rPr lang="en-US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federal poverty line &gt; 25</a:t>
            </a:r>
            <a:r>
              <a:rPr lang="en-US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%</a:t>
            </a:r>
            <a:endParaRPr lang="en-US" dirty="0">
              <a:solidFill>
                <a:prstClr val="white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485BCEA1-095E-48A1-9126-5AC427524632}"/>
              </a:ext>
            </a:extLst>
          </p:cNvPr>
          <p:cNvSpPr/>
          <p:nvPr/>
        </p:nvSpPr>
        <p:spPr>
          <a:xfrm>
            <a:off x="3520112" y="3922713"/>
            <a:ext cx="807720" cy="75057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D12D5B41-4750-47E5-A380-FC1ADBEDD23F}"/>
              </a:ext>
            </a:extLst>
          </p:cNvPr>
          <p:cNvSpPr txBox="1">
            <a:spLocks/>
          </p:cNvSpPr>
          <p:nvPr/>
        </p:nvSpPr>
        <p:spPr>
          <a:xfrm>
            <a:off x="287983" y="4814889"/>
            <a:ext cx="6983730" cy="1546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Use MATLAB to select equally spaced points within the low income neighborhoods</a:t>
            </a:r>
          </a:p>
          <a:p>
            <a:pPr>
              <a:lnSpc>
                <a:spcPct val="100000"/>
              </a:lnSpc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Selected 65 points	</a:t>
            </a:r>
          </a:p>
        </p:txBody>
      </p:sp>
    </p:spTree>
    <p:extLst>
      <p:ext uri="{BB962C8B-B14F-4D97-AF65-F5344CB8AC3E}">
        <p14:creationId xmlns:p14="http://schemas.microsoft.com/office/powerpoint/2010/main" val="1461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53340" y="25844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CALCULATE POPULATION</a:t>
            </a:r>
          </a:p>
        </p:txBody>
      </p:sp>
      <p:pic>
        <p:nvPicPr>
          <p:cNvPr id="9218" name="Picture 2" descr="CarAccess.PNG">
            <a:extLst>
              <a:ext uri="{FF2B5EF4-FFF2-40B4-BE49-F238E27FC236}">
                <a16:creationId xmlns:a16="http://schemas.microsoft.com/office/drawing/2014/main" xmlns="" id="{00B1F532-FD26-4DC3-90FF-69F85E3D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96" y="3489960"/>
            <a:ext cx="4740204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46427DF-0A97-426A-817D-938D88B9987E}"/>
              </a:ext>
            </a:extLst>
          </p:cNvPr>
          <p:cNvSpPr txBox="1">
            <a:spLocks/>
          </p:cNvSpPr>
          <p:nvPr/>
        </p:nvSpPr>
        <p:spPr>
          <a:xfrm>
            <a:off x="344587" y="1849537"/>
            <a:ext cx="6435354" cy="19361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Map population density and vehicle to selected points of 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charset="0"/>
                <a:ea typeface="Franklin Gothic Book" charset="0"/>
                <a:cs typeface="Franklin Gothic Book" charset="0"/>
              </a:rPr>
              <a:t>interest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Calculate relevant population at each </a:t>
            </a:r>
            <a:r>
              <a:rPr lang="en-US" sz="2400" dirty="0" smtClean="0">
                <a:solidFill>
                  <a:prstClr val="whit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site </a:t>
            </a:r>
            <a:r>
              <a:rPr lang="en-US" sz="2400" i="1" dirty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</a:t>
            </a:r>
            <a:r>
              <a:rPr lang="en-US" sz="2400" i="1" dirty="0" smtClean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e</a:t>
            </a:r>
            <a:r>
              <a:rPr lang="en-US" sz="2400" i="1" dirty="0" smtClean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ople </a:t>
            </a:r>
            <a:r>
              <a:rPr lang="en-US" sz="2400" i="1" dirty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living in low income neighborhoods without </a:t>
            </a:r>
            <a:r>
              <a:rPr lang="en-US" sz="2400" i="1" dirty="0" smtClean="0">
                <a:solidFill>
                  <a:srgbClr val="C8310E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vehicles</a:t>
            </a:r>
            <a:endParaRPr lang="en-US" sz="2400" i="1" dirty="0">
              <a:solidFill>
                <a:srgbClr val="C8310E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B2366A9E-2F7D-4A31-ACCD-F5BF59023131}"/>
              </a:ext>
            </a:extLst>
          </p:cNvPr>
          <p:cNvSpPr txBox="1">
            <a:spLocks/>
          </p:cNvSpPr>
          <p:nvPr/>
        </p:nvSpPr>
        <p:spPr>
          <a:xfrm>
            <a:off x="344587" y="4507431"/>
            <a:ext cx="6983730" cy="19361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Population of Interest =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(Population density) * (Grid Area) * (% Population without access to vehicle)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0F86EC-64A4-4F40-872E-AF7B648E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09"/>
          <a:stretch/>
        </p:blipFill>
        <p:spPr>
          <a:xfrm>
            <a:off x="7451797" y="-8256"/>
            <a:ext cx="4740204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53340" y="25844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lang="en-US" sz="5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GENERATE HEAT MAP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0242" name="Picture 2" descr="CN1Vv8WUcAAeUq4.png">
            <a:extLst>
              <a:ext uri="{FF2B5EF4-FFF2-40B4-BE49-F238E27FC236}">
                <a16:creationId xmlns:a16="http://schemas.microsoft.com/office/drawing/2014/main" xmlns="" id="{0A3928B2-D3E8-48DF-B008-F4BBCC012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79" y="1656346"/>
            <a:ext cx="4130407" cy="9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https://lh5.googleusercontent.com/22GqEvbADViFEGsfCeX-DZc9g-380Cr2GVaB9mY0YSBcfea1v5KtqP3nmErZiVt7ShfHuhm0VFH--j9R6-0xKmGoQsUtUKzLsmZb-4YQQuQDyyhfp9KvmygNrvdWfma8CVnOKgVGHh4">
            <a:extLst>
              <a:ext uri="{FF2B5EF4-FFF2-40B4-BE49-F238E27FC236}">
                <a16:creationId xmlns:a16="http://schemas.microsoft.com/office/drawing/2014/main" xmlns="" id="{FE12150A-DCB4-4E3D-82F1-2A14430B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94" y="3384595"/>
            <a:ext cx="4279100" cy="12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SQ8yUfmeX8fR6h9GbMUUS1VL7dLFeuTqqxyGmYLe7JYJuXJ14LNPi7at2OMZDJQyNI77x3X3KpCeHZbmD_OCLHnQ41tkigXAcEvMaDWRJ3svlZkc7hT7JoF8nb3snkv-Q2Du4BdGUTo">
            <a:extLst>
              <a:ext uri="{FF2B5EF4-FFF2-40B4-BE49-F238E27FC236}">
                <a16:creationId xmlns:a16="http://schemas.microsoft.com/office/drawing/2014/main" xmlns="" id="{AFD7A1F7-A131-4531-8BB0-67D8595D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15" y="4976369"/>
            <a:ext cx="2130425" cy="11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A8F8868-07A0-4C34-A07E-722E325D79DA}"/>
              </a:ext>
            </a:extLst>
          </p:cNvPr>
          <p:cNvSpPr/>
          <p:nvPr/>
        </p:nvSpPr>
        <p:spPr>
          <a:xfrm>
            <a:off x="5478780" y="499802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FFFF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Python heat maps and data analysis integrated into backend web development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732FB5-01F5-44E6-914F-4C8370901BB3}"/>
              </a:ext>
            </a:extLst>
          </p:cNvPr>
          <p:cNvSpPr/>
          <p:nvPr/>
        </p:nvSpPr>
        <p:spPr>
          <a:xfrm>
            <a:off x="277355" y="4786348"/>
            <a:ext cx="12105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Oswald"/>
              </a:rPr>
              <a:t>3.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C964846-C50E-4DFD-B8AE-0970480BDFF1}"/>
              </a:ext>
            </a:extLst>
          </p:cNvPr>
          <p:cNvSpPr/>
          <p:nvPr/>
        </p:nvSpPr>
        <p:spPr>
          <a:xfrm>
            <a:off x="175520" y="3109932"/>
            <a:ext cx="12105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Oswald"/>
              </a:rPr>
              <a:t>2.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B7900E1-D9D5-4E84-8F2D-A9F91C5E30B5}"/>
              </a:ext>
            </a:extLst>
          </p:cNvPr>
          <p:cNvSpPr/>
          <p:nvPr/>
        </p:nvSpPr>
        <p:spPr>
          <a:xfrm>
            <a:off x="5478780" y="340051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FFFF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Generate scaled heat map of fastest transit time.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942B0E2-32BD-4E0F-828E-F189FF6E7D8C}"/>
              </a:ext>
            </a:extLst>
          </p:cNvPr>
          <p:cNvSpPr/>
          <p:nvPr/>
        </p:nvSpPr>
        <p:spPr>
          <a:xfrm>
            <a:off x="5478780" y="178708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FFFF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Calculate shortest transit time to health center for each point.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3EF5348-36E9-4A3C-89FB-9AFFA7FE26B1}"/>
              </a:ext>
            </a:extLst>
          </p:cNvPr>
          <p:cNvSpPr/>
          <p:nvPr/>
        </p:nvSpPr>
        <p:spPr>
          <a:xfrm>
            <a:off x="175520" y="1308884"/>
            <a:ext cx="12105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ea typeface="Oswald"/>
              </a:rPr>
              <a:t>1.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31DB1A9-58F3-4527-A180-1E351DD490F2}"/>
              </a:ext>
            </a:extLst>
          </p:cNvPr>
          <p:cNvSpPr txBox="1">
            <a:spLocks/>
          </p:cNvSpPr>
          <p:nvPr/>
        </p:nvSpPr>
        <p:spPr>
          <a:xfrm>
            <a:off x="53340" y="258445"/>
            <a:ext cx="10515600" cy="8693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C8310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j-ea"/>
                <a:cs typeface="+mj-cs"/>
              </a:rPr>
              <a:t>|</a:t>
            </a:r>
            <a:r>
              <a:rPr lang="en-US" sz="5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DETERMINE NEW HEALTHCARE SITE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4BDE3035-E95E-40E5-8EEF-EE1246993468}"/>
              </a:ext>
            </a:extLst>
          </p:cNvPr>
          <p:cNvSpPr/>
          <p:nvPr/>
        </p:nvSpPr>
        <p:spPr>
          <a:xfrm>
            <a:off x="7766574" y="3438220"/>
            <a:ext cx="1174819" cy="855863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98BED8-24F6-4735-9EB3-7F0C1012E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953" y="4313539"/>
            <a:ext cx="1883973" cy="1883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5E8A4AE-26F9-41FE-ABCD-C1CA14D70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55" y="890971"/>
            <a:ext cx="2641940" cy="264194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8FC61DA-95BF-4297-840A-20B222608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4" y="2459135"/>
            <a:ext cx="3505692" cy="2307024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C7D54CD2-F868-4E8A-B23C-16E63E076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08" y="1344004"/>
            <a:ext cx="3574804" cy="2352506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5C680F9-2FD6-4030-9F8F-F24F6FAC4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08" y="4071530"/>
            <a:ext cx="3574804" cy="2352506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xmlns="" id="{0F6AB622-CE18-471D-ACC5-6BFE759E4126}"/>
              </a:ext>
            </a:extLst>
          </p:cNvPr>
          <p:cNvSpPr/>
          <p:nvPr/>
        </p:nvSpPr>
        <p:spPr>
          <a:xfrm>
            <a:off x="6564096" y="1575087"/>
            <a:ext cx="497711" cy="5034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xmlns="" id="{D84E75B6-ED15-4132-B5DD-63E6785D1B18}"/>
              </a:ext>
            </a:extLst>
          </p:cNvPr>
          <p:cNvSpPr/>
          <p:nvPr/>
        </p:nvSpPr>
        <p:spPr>
          <a:xfrm rot="19226643">
            <a:off x="6590139" y="4322881"/>
            <a:ext cx="445626" cy="259699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2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465</Words>
  <Application>Microsoft Macintosh PowerPoint</Application>
  <PresentationFormat>Widescreen</PresentationFormat>
  <Paragraphs>79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Bank Gothic Medium</vt:lpstr>
      <vt:lpstr>Calibri</vt:lpstr>
      <vt:lpstr>Calibri Light</vt:lpstr>
      <vt:lpstr>Copperplate Gothic Bold</vt:lpstr>
      <vt:lpstr>Franklin Gothic Book</vt:lpstr>
      <vt:lpstr>Franklin Gothic Demi Cond</vt:lpstr>
      <vt:lpstr>Oswald</vt:lpstr>
      <vt:lpstr>Arial</vt:lpstr>
      <vt:lpstr>Office Theme</vt:lpstr>
      <vt:lpstr>MAP+OPTIMIZE Optimizing Health Care through Transit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 Min Lee</dc:creator>
  <cp:lastModifiedBy>Joanna Guo</cp:lastModifiedBy>
  <cp:revision>53</cp:revision>
  <dcterms:created xsi:type="dcterms:W3CDTF">2017-09-09T19:09:57Z</dcterms:created>
  <dcterms:modified xsi:type="dcterms:W3CDTF">2017-09-10T17:02:12Z</dcterms:modified>
</cp:coreProperties>
</file>